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presProps.xml" ContentType="application/vnd.openxmlformats-officedocument.presentationml.presPro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6.jpeg" ContentType="image/jpeg"/>
  <Override PartName="/ppt/media/image11.png" ContentType="image/png"/>
  <Override PartName="/ppt/media/image5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png" ContentType="image/png"/>
  <Override PartName="/ppt/media/image12.jpeg" ContentType="image/jpeg"/>
  <Override PartName="/ppt/media/image13.jpeg" ContentType="image/jpeg"/>
  <Override PartName="/ppt/media/image1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Predvolen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k-SK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sk-SK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D1B885D-1CCF-4D83-B8A5-E5848862EFC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k-SK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Predvolen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B864BD0-E4F1-446F-AC4E-3BB934A99A5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sk-SK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</a:rPr>
              <a:t>Kliknúť na úpravu formátu textu titulku</a:t>
            </a:r>
            <a:endParaRPr b="0" lang="sk-SK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3200" spc="-1" strike="noStrike">
                <a:solidFill>
                  <a:srgbClr val="000000"/>
                </a:solidFill>
                <a:latin typeface="Arial"/>
              </a:rPr>
              <a:t>Kliknúť na úpravu formátu textu osnovy</a:t>
            </a:r>
            <a:endParaRPr b="0" lang="sk-SK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k-SK" sz="2800" spc="-1" strike="noStrike">
                <a:solidFill>
                  <a:srgbClr val="000000"/>
                </a:solidFill>
                <a:latin typeface="Arial"/>
              </a:rPr>
              <a:t>Druhá úroveň</a:t>
            </a:r>
            <a:endParaRPr b="0" lang="sk-SK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400" spc="-1" strike="noStrike">
                <a:solidFill>
                  <a:srgbClr val="000000"/>
                </a:solidFill>
                <a:latin typeface="Arial"/>
              </a:rPr>
              <a:t>Tretia úroveň</a:t>
            </a:r>
            <a:endParaRPr b="0" lang="sk-SK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Štvrtá úroveň osnovy</a:t>
            </a:r>
            <a:endParaRPr b="0" lang="sk-SK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Piata úroveň osnovy</a:t>
            </a:r>
            <a:endParaRPr b="0" lang="sk-SK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Šiesta úroveň</a:t>
            </a:r>
            <a:endParaRPr b="0" lang="sk-SK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Siedma úroveň</a:t>
            </a:r>
            <a:endParaRPr b="0" lang="sk-SK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sk-SK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sk-SK" sz="1400" spc="-1" strike="noStrike">
                <a:solidFill>
                  <a:srgbClr val="000000"/>
                </a:solidFill>
                <a:latin typeface="Times New Roman"/>
              </a:rPr>
              <a:t>&lt;dátum/čas&gt;</a:t>
            </a:r>
            <a:endParaRPr b="0" lang="sk-SK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sk-SK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sk-SK" sz="1400" spc="-1" strike="noStrike">
                <a:solidFill>
                  <a:srgbClr val="000000"/>
                </a:solidFill>
                <a:latin typeface="Times New Roman"/>
              </a:rPr>
              <a:t>&lt;päta&gt;</a:t>
            </a:r>
            <a:endParaRPr b="0" lang="sk-SK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sk-SK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DD21387-7079-4CDF-884C-827EA44F7E48}" type="slidenum">
              <a:rPr b="0" lang="sk-SK" sz="1400" spc="-1" strike="noStrike">
                <a:solidFill>
                  <a:srgbClr val="000000"/>
                </a:solidFill>
                <a:latin typeface="Times New Roman"/>
              </a:rPr>
              <a:t>&lt;číslo&gt;</a:t>
            </a:fld>
            <a:endParaRPr b="0" lang="sk-SK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>
            <a:off x="504000" y="226080"/>
            <a:ext cx="9071640" cy="5173920"/>
          </a:xfrm>
          <a:prstGeom prst="rect">
            <a:avLst/>
          </a:prstGeom>
          <a:solidFill>
            <a:srgbClr val="ffffff">
              <a:alpha val="70000"/>
            </a:srgbClr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sk-SK" sz="3200" spc="-1" strike="noStrike">
                <a:solidFill>
                  <a:srgbClr val="000000"/>
                </a:solidFill>
                <a:latin typeface="Arial"/>
              </a:rPr>
              <a:t>Geologické obdobia</a:t>
            </a:r>
            <a:endParaRPr b="0" lang="sk-SK" sz="3200" spc="-1" strike="noStrike">
              <a:solidFill>
                <a:srgbClr val="ffffff"/>
              </a:solidFill>
              <a:latin typeface="Arial"/>
            </a:endParaRPr>
          </a:p>
          <a:p>
            <a:pPr algn="ctr"/>
            <a:r>
              <a:rPr b="0" lang="sk-SK" sz="800" spc="-1" strike="noStrike">
                <a:solidFill>
                  <a:srgbClr val="000000"/>
                </a:solidFill>
                <a:latin typeface="Arial"/>
              </a:rPr>
              <a:t>                                                                                                     </a:t>
            </a:r>
            <a:r>
              <a:rPr b="1" lang="sk-SK" sz="800" spc="-1" strike="noStrike">
                <a:solidFill>
                  <a:srgbClr val="000000"/>
                </a:solidFill>
                <a:latin typeface="Arial"/>
              </a:rPr>
              <a:t>Matúš Ollah 9.D</a:t>
            </a:r>
            <a:endParaRPr b="0" lang="sk-SK" sz="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"/>
          <p:cNvSpPr/>
          <p:nvPr/>
        </p:nvSpPr>
        <p:spPr>
          <a:xfrm>
            <a:off x="504000" y="226080"/>
            <a:ext cx="9071640" cy="5173920"/>
          </a:xfrm>
          <a:prstGeom prst="rect">
            <a:avLst/>
          </a:prstGeom>
          <a:solidFill>
            <a:srgbClr val="ffffff">
              <a:alpha val="70000"/>
            </a:srgbClr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sk-SK" sz="3200" spc="-1" strike="noStrike">
                <a:solidFill>
                  <a:srgbClr val="000000"/>
                </a:solidFill>
                <a:latin typeface="Arial"/>
              </a:rPr>
              <a:t>Ďakujem za pozornosť!!</a:t>
            </a:r>
            <a:endParaRPr b="0" lang="sk-SK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/>
          <p:cNvSpPr/>
          <p:nvPr/>
        </p:nvSpPr>
        <p:spPr>
          <a:xfrm>
            <a:off x="504000" y="226080"/>
            <a:ext cx="9071640" cy="5173920"/>
          </a:xfrm>
          <a:prstGeom prst="rect">
            <a:avLst/>
          </a:prstGeom>
          <a:solidFill>
            <a:srgbClr val="ffffff">
              <a:alpha val="70000"/>
            </a:srgbClr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Vznik Zeme = približne pred 4,5 miliardami (4.5×10</a:t>
            </a:r>
            <a:r>
              <a:rPr b="1" lang="sk-SK" sz="2000" spc="-1" strike="noStrike" baseline="33000">
                <a:solidFill>
                  <a:srgbClr val="000000"/>
                </a:solidFill>
                <a:latin typeface="Arial"/>
              </a:rPr>
              <a:t>9</a:t>
            </a: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) rokov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Predpokladá sa, že v priebehu tohto procesu sa asi 99% súčasnej hmoty Zeme nazhromaždilo za </a:t>
            </a: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10 000 000 (10</a:t>
            </a:r>
            <a:r>
              <a:rPr b="1" lang="sk-SK" sz="2000" spc="-1" strike="noStrike" baseline="33000">
                <a:solidFill>
                  <a:srgbClr val="000000"/>
                </a:solidFill>
                <a:latin typeface="Arial"/>
              </a:rPr>
              <a:t>7</a:t>
            </a: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)</a:t>
            </a: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 až </a:t>
            </a: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100 000 000 (10</a:t>
            </a:r>
            <a:r>
              <a:rPr b="1" lang="sk-SK" sz="2000" spc="-1" strike="noStrike" baseline="33000">
                <a:solidFill>
                  <a:srgbClr val="000000"/>
                </a:solidFill>
                <a:latin typeface="Arial"/>
              </a:rPr>
              <a:t>8</a:t>
            </a: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)</a:t>
            </a: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 rokov.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</a:rPr>
              <a:t>Zem &amp; Vznik Zeme</a:t>
            </a:r>
            <a:endParaRPr b="0" lang="sk-SK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" descr=""/>
          <p:cNvPicPr/>
          <p:nvPr/>
        </p:nvPicPr>
        <p:blipFill>
          <a:blip r:embed="rId2"/>
          <a:stretch/>
        </p:blipFill>
        <p:spPr>
          <a:xfrm>
            <a:off x="4500000" y="2700000"/>
            <a:ext cx="4953240" cy="266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"/>
          <p:cNvSpPr/>
          <p:nvPr/>
        </p:nvSpPr>
        <p:spPr>
          <a:xfrm>
            <a:off x="504000" y="226080"/>
            <a:ext cx="9071640" cy="5173920"/>
          </a:xfrm>
          <a:prstGeom prst="rect">
            <a:avLst/>
          </a:prstGeom>
          <a:solidFill>
            <a:srgbClr val="ffffff">
              <a:alpha val="70000"/>
            </a:srgbClr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Sú </a:t>
            </a: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časové obdobia v histórií Zeme</a:t>
            </a: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 charakterizované určitými </a:t>
            </a: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geologickými udalosťami, živočíchmi a rastlinami</a:t>
            </a: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Hlavný spôsob, ako deliť geologický čas a históriu Zeme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</a:rPr>
              <a:t>Geologické Obdobia</a:t>
            </a:r>
            <a:endParaRPr b="0" lang="sk-SK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" name="" descr=""/>
          <p:cNvPicPr/>
          <p:nvPr/>
        </p:nvPicPr>
        <p:blipFill>
          <a:blip r:embed="rId2"/>
          <a:stretch/>
        </p:blipFill>
        <p:spPr>
          <a:xfrm>
            <a:off x="5940000" y="2640960"/>
            <a:ext cx="3438720" cy="257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"/>
          <p:cNvSpPr/>
          <p:nvPr/>
        </p:nvSpPr>
        <p:spPr>
          <a:xfrm>
            <a:off x="504000" y="226080"/>
            <a:ext cx="9071640" cy="5173920"/>
          </a:xfrm>
          <a:prstGeom prst="rect">
            <a:avLst/>
          </a:prstGeom>
          <a:solidFill>
            <a:srgbClr val="ffffff">
              <a:alpha val="70000"/>
            </a:srgbClr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53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1800" spc="-1" strike="noStrike">
                <a:solidFill>
                  <a:srgbClr val="000000"/>
                </a:solidFill>
                <a:latin typeface="Arial"/>
              </a:rPr>
              <a:t>Pred-geologické obdobie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1800" spc="-1" strike="noStrike">
                <a:solidFill>
                  <a:srgbClr val="000000"/>
                </a:solidFill>
                <a:latin typeface="Arial"/>
              </a:rPr>
              <a:t>Prahory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1800" spc="-1" strike="noStrike">
                <a:solidFill>
                  <a:srgbClr val="000000"/>
                </a:solidFill>
                <a:latin typeface="Arial"/>
              </a:rPr>
              <a:t>Starohory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1800" spc="-1" strike="noStrike">
                <a:solidFill>
                  <a:srgbClr val="000000"/>
                </a:solidFill>
                <a:latin typeface="Arial"/>
              </a:rPr>
              <a:t>Prvohory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kambrium, ordovik, silúr, devón, karbón, perm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1800" spc="-1" strike="noStrike">
                <a:solidFill>
                  <a:srgbClr val="000000"/>
                </a:solidFill>
                <a:latin typeface="Arial"/>
              </a:rPr>
              <a:t>Druhohory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trias, jura, krieda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1800" spc="-1" strike="noStrike">
                <a:solidFill>
                  <a:srgbClr val="000000"/>
                </a:solidFill>
                <a:latin typeface="Arial"/>
              </a:rPr>
              <a:t>Treťohory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staršie, mladšie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1800" spc="-1" strike="noStrike">
                <a:solidFill>
                  <a:srgbClr val="000000"/>
                </a:solidFill>
                <a:latin typeface="Arial"/>
              </a:rPr>
              <a:t>Štvrtohory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lvl="1" marL="432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pleistocén, holocén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</a:rPr>
              <a:t>Delenie</a:t>
            </a:r>
            <a:endParaRPr b="0" lang="sk-SK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"/>
          <p:cNvSpPr/>
          <p:nvPr/>
        </p:nvSpPr>
        <p:spPr>
          <a:xfrm>
            <a:off x="504000" y="226080"/>
            <a:ext cx="9071640" cy="5173920"/>
          </a:xfrm>
          <a:prstGeom prst="rect">
            <a:avLst/>
          </a:prstGeom>
          <a:solidFill>
            <a:srgbClr val="ffffff">
              <a:alpha val="70000"/>
            </a:srgbClr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48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Najstaršie obdobia vývoja Zeme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trvanie = takmer 4 000 000 000 rokov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Prakontinent = </a:t>
            </a:r>
            <a:r>
              <a:rPr b="1" lang="sk-SK" sz="2000" spc="-1" strike="noStrike" u="sng">
                <a:solidFill>
                  <a:srgbClr val="000000"/>
                </a:solidFill>
                <a:uFillTx/>
                <a:latin typeface="Arial"/>
              </a:rPr>
              <a:t>PANGEA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Praoceán = </a:t>
            </a:r>
            <a:r>
              <a:rPr b="1" lang="sk-SK" sz="2000" spc="-1" strike="noStrike" u="sng">
                <a:solidFill>
                  <a:srgbClr val="000000"/>
                </a:solidFill>
                <a:uFillTx/>
                <a:latin typeface="Arial"/>
              </a:rPr>
              <a:t>TETHYS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vývoj biosféry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vznik čadiče, žuly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Organizmy:</a:t>
            </a: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 baktérie, sinice, riasy, prvoky, prakoraly, praľaliovky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</a:rPr>
              <a:t>Prahory &amp; Starohory</a:t>
            </a:r>
            <a:endParaRPr b="0" lang="sk-SK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"/>
          <p:cNvSpPr/>
          <p:nvPr/>
        </p:nvSpPr>
        <p:spPr>
          <a:xfrm flipV="1">
            <a:off x="3600000" y="2160000"/>
            <a:ext cx="1080000" cy="36000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sk-SK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"/>
          <p:cNvSpPr/>
          <p:nvPr/>
        </p:nvSpPr>
        <p:spPr>
          <a:xfrm>
            <a:off x="3600000" y="2520000"/>
            <a:ext cx="1080000" cy="36000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sk-SK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4680000" y="1980000"/>
            <a:ext cx="270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sk-SK" sz="1800" spc="-1" strike="noStrike">
                <a:solidFill>
                  <a:srgbClr val="000000"/>
                </a:solidFill>
                <a:latin typeface="Arial"/>
              </a:rPr>
              <a:t>Laurázia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 – severná časť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4680000" y="2700000"/>
            <a:ext cx="270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sk-SK" sz="1800" spc="-1" strike="noStrike">
                <a:solidFill>
                  <a:srgbClr val="000000"/>
                </a:solidFill>
                <a:latin typeface="Arial"/>
              </a:rPr>
              <a:t>Gondwana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 – južná časť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" name="" descr=""/>
          <p:cNvPicPr/>
          <p:nvPr/>
        </p:nvPicPr>
        <p:blipFill>
          <a:blip r:embed="rId2"/>
          <a:stretch/>
        </p:blipFill>
        <p:spPr>
          <a:xfrm>
            <a:off x="7740000" y="336240"/>
            <a:ext cx="1734840" cy="200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"/>
          <p:cNvSpPr/>
          <p:nvPr/>
        </p:nvSpPr>
        <p:spPr>
          <a:xfrm>
            <a:off x="504000" y="226080"/>
            <a:ext cx="9071640" cy="5173920"/>
          </a:xfrm>
          <a:prstGeom prst="rect">
            <a:avLst/>
          </a:prstGeom>
          <a:solidFill>
            <a:srgbClr val="ffffff">
              <a:alpha val="70000"/>
            </a:srgbClr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1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48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trvanie = 340 000 000 rokov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Delenie:</a:t>
            </a:r>
            <a:r>
              <a:rPr b="0" lang="sk-SK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kambrium, ordovik, silúr, devón, karbón, perm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Jej sprievodným znakmi boli magmatická činnosť, premena hornín a horotvorná činnosť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Prevládalo mierne až teplé podnebie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pred 540 miliónmi rokov nastáva „explózia“ života (kambrická explózia života)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Vedúca skamenelina = trilobit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Živočíchy: </a:t>
            </a:r>
            <a:r>
              <a:rPr b="0" lang="sk-SK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g</a:t>
            </a: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raptolity, ryby, obojživelníky, plazy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Rastliny:</a:t>
            </a: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 prasličky, paprade, cykasy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</a:rPr>
              <a:t>Prvohory (paleozoikum)</a:t>
            </a:r>
            <a:endParaRPr b="0" lang="sk-SK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1" name="" descr=""/>
          <p:cNvPicPr/>
          <p:nvPr/>
        </p:nvPicPr>
        <p:blipFill>
          <a:blip r:embed="rId2"/>
          <a:stretch/>
        </p:blipFill>
        <p:spPr>
          <a:xfrm>
            <a:off x="7280280" y="3420000"/>
            <a:ext cx="2167200" cy="182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"/>
          <p:cNvSpPr/>
          <p:nvPr/>
        </p:nvSpPr>
        <p:spPr>
          <a:xfrm>
            <a:off x="504000" y="226080"/>
            <a:ext cx="9071640" cy="5173920"/>
          </a:xfrm>
          <a:prstGeom prst="rect">
            <a:avLst/>
          </a:prstGeom>
          <a:solidFill>
            <a:srgbClr val="ffffff">
              <a:alpha val="70000"/>
            </a:srgbClr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1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48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trvanie = 185 500 000 rokov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Delenie:</a:t>
            </a:r>
            <a:r>
              <a:rPr b="0" lang="sk-SK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trias, jura, krieda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Éra dinosaurov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Vznik Álp, Pyrenejí, Himalájí a Karpát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Vedúca skamenelina = amonit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Živočíchy:</a:t>
            </a: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 prvé vtáky (archeopteryx), jaštery a hady, dinosaury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Rastliny: </a:t>
            </a: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papraďorasty, cykasy, ihličnany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</a:rPr>
              <a:t>Druhohory (mezozoikum)</a:t>
            </a:r>
            <a:endParaRPr b="0" lang="sk-SK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6502680" y="1080000"/>
            <a:ext cx="2857320" cy="187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"/>
          <p:cNvSpPr/>
          <p:nvPr/>
        </p:nvSpPr>
        <p:spPr>
          <a:xfrm>
            <a:off x="504000" y="226080"/>
            <a:ext cx="9071640" cy="5173920"/>
          </a:xfrm>
          <a:prstGeom prst="rect">
            <a:avLst/>
          </a:prstGeom>
          <a:solidFill>
            <a:srgbClr val="ffffff">
              <a:alpha val="70000"/>
            </a:srgbClr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48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trvanie = 62 912 000 rokov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Delenie:</a:t>
            </a:r>
            <a:r>
              <a:rPr b="0" lang="sk-SK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staršie (paleogén), mladšie (neogén)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Jej sprievodným znakmi boli alpínske vrásnenie, sopečná činnosť, ochladzovanie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Vznik hnedého uhlia, ropy, zemného plynu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Vznik jantáru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Vedúca skamenelina = numulit (15 mm)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Prvý primát = ramapitheus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Živočíchy: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prvé cicavce (tiger, opica, slon)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Rastliny: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rástli krytosemenné rastliny (javor, dub, buk), jantár</a:t>
            </a:r>
            <a:endParaRPr b="0" lang="sk-SK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</a:rPr>
              <a:t>Treťohory (kenozoikum)</a:t>
            </a:r>
            <a:endParaRPr b="0" lang="sk-SK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7020000" y="3310560"/>
            <a:ext cx="2507400" cy="1997640"/>
          </a:xfrm>
          <a:prstGeom prst="rect">
            <a:avLst/>
          </a:prstGeom>
          <a:ln w="0"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5220000" y="2334240"/>
            <a:ext cx="1351800" cy="90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"/>
          <p:cNvSpPr/>
          <p:nvPr/>
        </p:nvSpPr>
        <p:spPr>
          <a:xfrm>
            <a:off x="504000" y="226080"/>
            <a:ext cx="9071640" cy="5173920"/>
          </a:xfrm>
          <a:prstGeom prst="rect">
            <a:avLst/>
          </a:prstGeom>
          <a:solidFill>
            <a:srgbClr val="ffffff">
              <a:alpha val="70000"/>
            </a:srgbClr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48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Trvanie = zatiaľ </a:t>
            </a:r>
            <a:r>
              <a:rPr b="1" lang="sk-SK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2 588 000 rokov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Delenie: </a:t>
            </a:r>
            <a:r>
              <a:rPr b="0" lang="sk-SK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pleistocén, holocén (súčastnosť)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Ľadová doba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Konfigurácia pevnín a morí dosiahla dnešný stav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Rozšírenie rastlinstva, živočíšstva, človeka a primátov 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Živočíchy:</a:t>
            </a: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 pokročilejší hmyz, primáty, cicavce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sk-SK" sz="2000" spc="-1" strike="noStrike">
                <a:solidFill>
                  <a:srgbClr val="000000"/>
                </a:solidFill>
                <a:latin typeface="Arial"/>
              </a:rPr>
              <a:t>Rastliny: </a:t>
            </a: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machy, lišajníky, zakrpatené dreviny</a:t>
            </a:r>
            <a:endParaRPr b="0" lang="sk-SK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</a:rPr>
              <a:t>Štvrťohory (antropozoikum)</a:t>
            </a:r>
            <a:endParaRPr b="0" lang="sk-SK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5580000" y="3332520"/>
            <a:ext cx="3995640" cy="206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</TotalTime>
  <Application>LibreOffice/24.2.2.2$Windows_X86_64 LibreOffice_project/d56cc158d8a96260b836f100ef4b4ef25d6f1a01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2024-04-02T15:15:11Z</dcterms:created>
  <dc:creator/>
  <dc:description/>
  <dc:language>sk-SK</dc:language>
  <cp:lastModifiedBy/>
  <dcterms:modified xsi:type="dcterms:W3CDTF">2024-04-04T20:09:43Z</dcterms:modified>
  <cp:revision>49</cp:revision>
  <dc:subject/>
  <dc:title/>
</cp:coreProperties>
</file>